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CA3C"/>
    <a:srgbClr val="F2F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59" d="100"/>
          <a:sy n="59" d="100"/>
        </p:scale>
        <p:origin x="21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4D54A-91D1-4DC7-B4D7-8498C085385C}" type="datetimeFigureOut">
              <a:rPr lang="sl-SI" smtClean="0"/>
              <a:t>29. 08. 2025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643108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4D54A-91D1-4DC7-B4D7-8498C085385C}" type="datetimeFigureOut">
              <a:rPr lang="sl-SI" smtClean="0"/>
              <a:t>29. 08. 2025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1068050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4D54A-91D1-4DC7-B4D7-8498C085385C}" type="datetimeFigureOut">
              <a:rPr lang="sl-SI" smtClean="0"/>
              <a:t>29. 08. 2025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295150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4D54A-91D1-4DC7-B4D7-8498C085385C}" type="datetimeFigureOut">
              <a:rPr lang="sl-SI" smtClean="0"/>
              <a:t>29. 08. 2025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1230846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94D54A-91D1-4DC7-B4D7-8498C085385C}" type="datetimeFigureOut">
              <a:rPr lang="sl-SI" smtClean="0"/>
              <a:t>29. 08. 2025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64248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4D54A-91D1-4DC7-B4D7-8498C085385C}" type="datetimeFigureOut">
              <a:rPr lang="sl-SI" smtClean="0"/>
              <a:t>29. 08. 2025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234605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4D54A-91D1-4DC7-B4D7-8498C085385C}" type="datetimeFigureOut">
              <a:rPr lang="sl-SI" smtClean="0"/>
              <a:t>29. 08. 2025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361359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4D54A-91D1-4DC7-B4D7-8498C085385C}" type="datetimeFigureOut">
              <a:rPr lang="sl-SI" smtClean="0"/>
              <a:t>29. 08. 2025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33486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4D54A-91D1-4DC7-B4D7-8498C085385C}" type="datetimeFigureOut">
              <a:rPr lang="sl-SI" smtClean="0"/>
              <a:t>29. 08. 2025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87821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E94D54A-91D1-4DC7-B4D7-8498C085385C}" type="datetimeFigureOut">
              <a:rPr lang="sl-SI" smtClean="0"/>
              <a:t>29. 08. 2025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198064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E94D54A-91D1-4DC7-B4D7-8498C085385C}" type="datetimeFigureOut">
              <a:rPr lang="sl-SI" smtClean="0"/>
              <a:t>29. 08. 2025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25A02A9-31CB-439C-A435-66EEBE2228C2}" type="slidenum">
              <a:rPr lang="sl-SI" smtClean="0"/>
              <a:t>‹#›</a:t>
            </a:fld>
            <a:endParaRPr lang="sl-SI"/>
          </a:p>
        </p:txBody>
      </p:sp>
    </p:spTree>
    <p:extLst>
      <p:ext uri="{BB962C8B-B14F-4D97-AF65-F5344CB8AC3E}">
        <p14:creationId xmlns:p14="http://schemas.microsoft.com/office/powerpoint/2010/main" val="2864999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E94D54A-91D1-4DC7-B4D7-8498C085385C}" type="datetimeFigureOut">
              <a:rPr lang="sl-SI" smtClean="0"/>
              <a:t>29. 08. 2025</a:t>
            </a:fld>
            <a:endParaRPr lang="sl-SI"/>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25A02A9-31CB-439C-A435-66EEBE2228C2}" type="slidenum">
              <a:rPr lang="sl-SI" smtClean="0"/>
              <a:t>‹#›</a:t>
            </a:fld>
            <a:endParaRPr lang="sl-SI"/>
          </a:p>
        </p:txBody>
      </p:sp>
    </p:spTree>
    <p:extLst>
      <p:ext uri="{BB962C8B-B14F-4D97-AF65-F5344CB8AC3E}">
        <p14:creationId xmlns:p14="http://schemas.microsoft.com/office/powerpoint/2010/main" val="2981046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103" y="427621"/>
            <a:ext cx="3179297" cy="662080"/>
          </a:xfrm>
          <a:prstGeom prst="rect">
            <a:avLst/>
          </a:prstGeom>
        </p:spPr>
      </p:pic>
      <p:sp>
        <p:nvSpPr>
          <p:cNvPr id="5" name="Rectangle 4"/>
          <p:cNvSpPr/>
          <p:nvPr/>
        </p:nvSpPr>
        <p:spPr>
          <a:xfrm>
            <a:off x="1" y="9563100"/>
            <a:ext cx="6858000" cy="342900"/>
          </a:xfrm>
          <a:prstGeom prst="rect">
            <a:avLst/>
          </a:prstGeom>
          <a:solidFill>
            <a:srgbClr val="9ACA3C"/>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l-SI"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https://aqua.interreg-ipa-adrion.eu/</a:t>
            </a:r>
          </a:p>
        </p:txBody>
      </p:sp>
      <p:sp>
        <p:nvSpPr>
          <p:cNvPr id="6" name="Rectangle 5"/>
          <p:cNvSpPr/>
          <p:nvPr/>
        </p:nvSpPr>
        <p:spPr>
          <a:xfrm>
            <a:off x="0" y="0"/>
            <a:ext cx="6869017" cy="342900"/>
          </a:xfrm>
          <a:prstGeom prst="rect">
            <a:avLst/>
          </a:prstGeom>
          <a:solidFill>
            <a:srgbClr val="9ACA3C"/>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138563" y="1570665"/>
            <a:ext cx="3217517" cy="6555641"/>
          </a:xfrm>
          <a:prstGeom prst="rect">
            <a:avLst/>
          </a:prstGeom>
        </p:spPr>
        <p:txBody>
          <a:bodyPr wrap="square">
            <a:spAutoFit/>
          </a:bodyPr>
          <a:lstStyle/>
          <a:p>
            <a:pPr algn="just"/>
            <a:r>
              <a:rPr lang="en-US" sz="1000" b="1" dirty="0">
                <a:latin typeface="Montserrat" pitchFamily="2" charset="0"/>
              </a:rPr>
              <a:t>The project, based on digital twins, leverages pilot experiences in Italy, Slovenia, Greece, Albania and Serbia to strengthen the resilience of water systems against drought and extreme events.</a:t>
            </a:r>
          </a:p>
          <a:p>
            <a:pPr algn="just"/>
            <a:br>
              <a:rPr lang="en-US" sz="1000" dirty="0">
                <a:latin typeface="Montserrat" pitchFamily="2" charset="0"/>
              </a:rPr>
            </a:br>
            <a:r>
              <a:rPr lang="en-US" sz="1500" dirty="0">
                <a:solidFill>
                  <a:srgbClr val="9ACA3C"/>
                </a:solidFill>
                <a:latin typeface="Montserrat Black" pitchFamily="2" charset="0"/>
              </a:rPr>
              <a:t>AQUA project progress</a:t>
            </a:r>
          </a:p>
          <a:p>
            <a:endParaRPr lang="en-US" sz="1500" dirty="0">
              <a:solidFill>
                <a:srgbClr val="9ACA3C"/>
              </a:solidFill>
              <a:latin typeface="Montserrat Black" pitchFamily="2" charset="0"/>
            </a:endParaRPr>
          </a:p>
          <a:p>
            <a:pPr algn="just"/>
            <a:r>
              <a:rPr lang="en-US" sz="1000" dirty="0">
                <a:latin typeface="Montserrat" pitchFamily="2" charset="0"/>
              </a:rPr>
              <a:t>Bari, XX August 2025 – The international AQUA project, aimed at improving the resilience of water systems through the development and enhancement of an integrated suite of tools (monitoring, modeling, decision support), which form the backbone of what are now commonly referred to as digital twins. In the face of increasingly pressing climate change challenges, the project continues its path within a mixed partnership that brings together water and environmental utilities with research institutions and local government bodies from Italy, Slovenia, Greece, Albania and Serbia. The goal of AQUA, co-financed by the European Union through the Interreg IPA ADRION 2021–2027 </a:t>
            </a:r>
            <a:r>
              <a:rPr lang="en-US" sz="1000" dirty="0" err="1">
                <a:latin typeface="Montserrat" pitchFamily="2" charset="0"/>
              </a:rPr>
              <a:t>Programme</a:t>
            </a:r>
            <a:r>
              <a:rPr lang="en-US" sz="1000" dirty="0">
                <a:latin typeface="Montserrat" pitchFamily="2" charset="0"/>
              </a:rPr>
              <a:t>, is to develop advanced digital tools and a shared roadmap over two years for increasingly sustainable water resource management. In this framework, the heart of the project is then expected to address specific needs across different pilot areas. The added value of the AQUA Project is to optimize and strengthen the links between these components (needs and digital tools) including for instance: monitoring to initialize modeling; leveraging </a:t>
            </a:r>
            <a:r>
              <a:rPr lang="en-US" sz="1000" dirty="0" err="1">
                <a:latin typeface="Montserrat" pitchFamily="2" charset="0"/>
              </a:rPr>
              <a:t>IoT</a:t>
            </a:r>
            <a:r>
              <a:rPr lang="en-US" sz="1000" dirty="0">
                <a:latin typeface="Montserrat" pitchFamily="2" charset="0"/>
              </a:rPr>
              <a:t>-based sensors to support local and regional decision-makers based on scenario narratives. The project will help each partners to build specific components to implement a future application of a digital twin—true “virtual replicas” of water systems—platforms capable of merging real-world data (hydrological, climatic and environmental) with predictive models. These tools can monitor water flows and provide dynamic simulations, supporting more effective and timely strategic decisions. A true revolution that transforms water management from reactive to predictive. </a:t>
            </a:r>
          </a:p>
        </p:txBody>
      </p:sp>
      <p:sp>
        <p:nvSpPr>
          <p:cNvPr id="10" name="Rectangle 9"/>
          <p:cNvSpPr/>
          <p:nvPr/>
        </p:nvSpPr>
        <p:spPr>
          <a:xfrm>
            <a:off x="138563" y="696565"/>
            <a:ext cx="3362384" cy="784830"/>
          </a:xfrm>
          <a:prstGeom prst="rect">
            <a:avLst/>
          </a:prstGeom>
        </p:spPr>
        <p:txBody>
          <a:bodyPr wrap="square">
            <a:spAutoFit/>
          </a:bodyPr>
          <a:lstStyle/>
          <a:p>
            <a:r>
              <a:rPr lang="en-US" sz="1500" dirty="0">
                <a:solidFill>
                  <a:srgbClr val="9ACA3C"/>
                </a:solidFill>
                <a:latin typeface="Montserrat Black" pitchFamily="2" charset="0"/>
              </a:rPr>
              <a:t>AQUA: Europe united to strengthen water resilience against the climate crisis </a:t>
            </a:r>
            <a:endParaRPr lang="it-IT" sz="1500" dirty="0">
              <a:solidFill>
                <a:srgbClr val="9ACA3C"/>
              </a:solidFill>
              <a:latin typeface="Montserrat Black" pitchFamily="2" charset="0"/>
            </a:endParaRPr>
          </a:p>
        </p:txBody>
      </p:sp>
      <p:sp>
        <p:nvSpPr>
          <p:cNvPr id="11" name="Text Box 2"/>
          <p:cNvSpPr txBox="1">
            <a:spLocks noChangeArrowheads="1"/>
          </p:cNvSpPr>
          <p:nvPr/>
        </p:nvSpPr>
        <p:spPr bwMode="auto">
          <a:xfrm>
            <a:off x="3492609" y="2188797"/>
            <a:ext cx="3159576" cy="1586625"/>
          </a:xfrm>
          <a:prstGeom prst="rect">
            <a:avLst/>
          </a:prstGeom>
          <a:solidFill>
            <a:srgbClr val="F2F7E7"/>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Project </a:t>
            </a:r>
            <a:r>
              <a:rPr lang="sl-SI" sz="1000" dirty="0" err="1">
                <a:solidFill>
                  <a:srgbClr val="9ACA3C"/>
                </a:solidFill>
                <a:latin typeface="Montserrat ExtraBold" pitchFamily="2" charset="0"/>
                <a:ea typeface="Calibri" panose="020F0502020204030204" pitchFamily="34" charset="0"/>
                <a:cs typeface="Times New Roman" panose="02020603050405020304" pitchFamily="18" charset="0"/>
              </a:rPr>
              <a:t>budget</a:t>
            </a: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 in EUR</a:t>
            </a:r>
          </a:p>
          <a:p>
            <a:pPr>
              <a:lnSpc>
                <a:spcPct val="107000"/>
              </a:lnSpc>
              <a:spcAft>
                <a:spcPts val="800"/>
              </a:spcAft>
            </a:pPr>
            <a:r>
              <a:rPr lang="en-SI" sz="1000" dirty="0">
                <a:latin typeface="Montserrat Light" pitchFamily="2" charset="0"/>
                <a:ea typeface="Calibri" panose="020F0502020204030204" pitchFamily="34" charset="0"/>
                <a:cs typeface="Times New Roman" panose="02020603050405020304" pitchFamily="18" charset="0"/>
              </a:rPr>
              <a:t>1.671.999,60</a:t>
            </a:r>
            <a:endParaRPr lang="sl-SI" sz="1000" dirty="0">
              <a:latin typeface="Montserrat Light" pitchFamily="2" charset="0"/>
              <a:ea typeface="Calibri" panose="020F0502020204030204" pitchFamily="34" charset="0"/>
              <a:cs typeface="Times New Roman" panose="02020603050405020304" pitchFamily="18" charset="0"/>
            </a:endParaRPr>
          </a:p>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INTERREG </a:t>
            </a:r>
            <a:r>
              <a:rPr lang="sl-SI" sz="1000" dirty="0" err="1">
                <a:solidFill>
                  <a:srgbClr val="9ACA3C"/>
                </a:solidFill>
                <a:latin typeface="Montserrat ExtraBold" pitchFamily="2" charset="0"/>
                <a:ea typeface="Calibri" panose="020F0502020204030204" pitchFamily="34" charset="0"/>
                <a:cs typeface="Times New Roman" panose="02020603050405020304" pitchFamily="18" charset="0"/>
              </a:rPr>
              <a:t>funding</a:t>
            </a: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 in EUR</a:t>
            </a:r>
          </a:p>
          <a:p>
            <a:pPr>
              <a:lnSpc>
                <a:spcPct val="107000"/>
              </a:lnSpc>
              <a:spcAft>
                <a:spcPts val="800"/>
              </a:spcAft>
            </a:pPr>
            <a:r>
              <a:rPr lang="en-SI" sz="1000" dirty="0">
                <a:latin typeface="Montserrat Light" pitchFamily="2" charset="0"/>
                <a:ea typeface="Calibri" panose="020F0502020204030204" pitchFamily="34" charset="0"/>
                <a:cs typeface="Times New Roman" panose="02020603050405020304" pitchFamily="18" charset="0"/>
              </a:rPr>
              <a:t>1.421.199,65</a:t>
            </a:r>
            <a:endParaRPr lang="sl-SI" sz="1000" dirty="0">
              <a:latin typeface="Montserrat Light" pitchFamily="2" charset="0"/>
              <a:ea typeface="Calibri" panose="020F0502020204030204" pitchFamily="34" charset="0"/>
              <a:cs typeface="Times New Roman" panose="02020603050405020304" pitchFamily="18" charset="0"/>
            </a:endParaRPr>
          </a:p>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Project </a:t>
            </a:r>
            <a:r>
              <a:rPr lang="sl-SI" sz="1000" dirty="0" err="1">
                <a:solidFill>
                  <a:srgbClr val="9ACA3C"/>
                </a:solidFill>
                <a:latin typeface="Montserrat ExtraBold" pitchFamily="2" charset="0"/>
                <a:ea typeface="Calibri" panose="020F0502020204030204" pitchFamily="34" charset="0"/>
                <a:cs typeface="Times New Roman" panose="02020603050405020304" pitchFamily="18" charset="0"/>
              </a:rPr>
              <a:t>duration</a:t>
            </a:r>
            <a:endParaRPr lang="sl-SI" sz="1000" dirty="0">
              <a:solidFill>
                <a:srgbClr val="9ACA3C"/>
              </a:solidFill>
              <a:latin typeface="Montserrat ExtraBold" pitchFamily="2" charset="0"/>
              <a:ea typeface="Calibri" panose="020F0502020204030204" pitchFamily="34" charset="0"/>
              <a:cs typeface="Times New Roman" panose="02020603050405020304" pitchFamily="18" charset="0"/>
            </a:endParaRPr>
          </a:p>
          <a:p>
            <a:pPr>
              <a:lnSpc>
                <a:spcPct val="107000"/>
              </a:lnSpc>
              <a:spcAft>
                <a:spcPts val="800"/>
              </a:spcAft>
            </a:pPr>
            <a:r>
              <a:rPr lang="sl-SI" sz="1000" dirty="0">
                <a:latin typeface="Montserrat Light" pitchFamily="2" charset="0"/>
                <a:ea typeface="Calibri" panose="020F0502020204030204" pitchFamily="34" charset="0"/>
                <a:cs typeface="Times New Roman" panose="02020603050405020304" pitchFamily="18" charset="0"/>
              </a:rPr>
              <a:t>36 </a:t>
            </a:r>
            <a:r>
              <a:rPr lang="sl-SI" sz="1000" dirty="0" err="1">
                <a:latin typeface="Montserrat Light" pitchFamily="2" charset="0"/>
                <a:ea typeface="Calibri" panose="020F0502020204030204" pitchFamily="34" charset="0"/>
                <a:cs typeface="Times New Roman" panose="02020603050405020304" pitchFamily="18" charset="0"/>
              </a:rPr>
              <a:t>months</a:t>
            </a:r>
            <a:r>
              <a:rPr lang="sl-SI" sz="1000" dirty="0">
                <a:latin typeface="Montserrat Light" pitchFamily="2" charset="0"/>
                <a:ea typeface="Calibri" panose="020F0502020204030204" pitchFamily="34" charset="0"/>
                <a:cs typeface="Times New Roman" panose="02020603050405020304" pitchFamily="18" charset="0"/>
              </a:rPr>
              <a:t> </a:t>
            </a:r>
          </a:p>
          <a:p>
            <a:pPr>
              <a:lnSpc>
                <a:spcPct val="107000"/>
              </a:lnSpc>
              <a:spcAft>
                <a:spcPts val="800"/>
              </a:spcAft>
            </a:pPr>
            <a:endParaRPr lang="sl-SI" sz="1000" dirty="0">
              <a:effectLst/>
              <a:latin typeface="Montserrat ExtraBold" pitchFamily="2" charset="0"/>
              <a:ea typeface="Calibri" panose="020F0502020204030204" pitchFamily="34" charset="0"/>
              <a:cs typeface="Times New Roman" panose="02020603050405020304" pitchFamily="18" charset="0"/>
            </a:endParaRPr>
          </a:p>
        </p:txBody>
      </p:sp>
      <p:sp>
        <p:nvSpPr>
          <p:cNvPr id="13" name="Rectangle 12"/>
          <p:cNvSpPr/>
          <p:nvPr/>
        </p:nvSpPr>
        <p:spPr>
          <a:xfrm>
            <a:off x="3469251" y="1138531"/>
            <a:ext cx="3198250" cy="646331"/>
          </a:xfrm>
          <a:prstGeom prst="rect">
            <a:avLst/>
          </a:prstGeom>
        </p:spPr>
        <p:txBody>
          <a:bodyPr wrap="square">
            <a:spAutoFit/>
          </a:bodyPr>
          <a:lstStyle/>
          <a:p>
            <a:pPr algn="just"/>
            <a:r>
              <a:rPr lang="sl-SI" sz="1200" dirty="0">
                <a:solidFill>
                  <a:srgbClr val="9ACA3C"/>
                </a:solidFill>
                <a:latin typeface="Montserrat Black" pitchFamily="2" charset="0"/>
              </a:rPr>
              <a:t>ENHANCING WATER MANAGEMENT FOR CLIMATE CHANGE RESILIENCE IN ADRIATIC-IONIAN AREA</a:t>
            </a:r>
          </a:p>
        </p:txBody>
      </p:sp>
      <p:sp>
        <p:nvSpPr>
          <p:cNvPr id="16" name="TextBox 15"/>
          <p:cNvSpPr txBox="1"/>
          <p:nvPr/>
        </p:nvSpPr>
        <p:spPr>
          <a:xfrm>
            <a:off x="0" y="9178834"/>
            <a:ext cx="6858000" cy="384266"/>
          </a:xfrm>
          <a:prstGeom prst="rect">
            <a:avLst/>
          </a:prstGeom>
          <a:noFill/>
        </p:spPr>
        <p:txBody>
          <a:bodyPr wrap="square" rtlCol="0">
            <a:spAutoFit/>
          </a:bodyPr>
          <a:lstStyle/>
          <a:p>
            <a:endParaRPr lang="sl-SI" dirty="0"/>
          </a:p>
        </p:txBody>
      </p:sp>
      <p:sp>
        <p:nvSpPr>
          <p:cNvPr id="19" name="Rectangle 7">
            <a:extLst>
              <a:ext uri="{FF2B5EF4-FFF2-40B4-BE49-F238E27FC236}">
                <a16:creationId xmlns:a16="http://schemas.microsoft.com/office/drawing/2014/main" id="{36E811DD-7FAC-A6AB-2D8A-EDB8E067B693}"/>
              </a:ext>
            </a:extLst>
          </p:cNvPr>
          <p:cNvSpPr/>
          <p:nvPr/>
        </p:nvSpPr>
        <p:spPr>
          <a:xfrm>
            <a:off x="3492609" y="3579127"/>
            <a:ext cx="3217517" cy="384721"/>
          </a:xfrm>
          <a:prstGeom prst="rect">
            <a:avLst/>
          </a:prstGeom>
        </p:spPr>
        <p:txBody>
          <a:bodyPr wrap="square">
            <a:spAutoFit/>
          </a:bodyPr>
          <a:lstStyle/>
          <a:p>
            <a:pPr marL="285750" indent="-285750" algn="just">
              <a:buAutoNum type="romanLcParenR"/>
            </a:pPr>
            <a:endParaRPr lang="sl-SI" sz="900" dirty="0">
              <a:latin typeface="Montserrat" pitchFamily="2" charset="0"/>
            </a:endParaRPr>
          </a:p>
          <a:p>
            <a:pPr algn="just"/>
            <a:endParaRPr lang="sl-SI" sz="1000" b="1" dirty="0">
              <a:latin typeface="Montserrat" pitchFamily="2" charset="0"/>
            </a:endParaRPr>
          </a:p>
        </p:txBody>
      </p:sp>
      <p:sp>
        <p:nvSpPr>
          <p:cNvPr id="22" name="Rectangle 7">
            <a:extLst>
              <a:ext uri="{FF2B5EF4-FFF2-40B4-BE49-F238E27FC236}">
                <a16:creationId xmlns:a16="http://schemas.microsoft.com/office/drawing/2014/main" id="{B82A846C-7D61-EEB9-36EF-B1286236907D}"/>
              </a:ext>
            </a:extLst>
          </p:cNvPr>
          <p:cNvSpPr/>
          <p:nvPr/>
        </p:nvSpPr>
        <p:spPr>
          <a:xfrm>
            <a:off x="3500947" y="3824242"/>
            <a:ext cx="3217517" cy="4247317"/>
          </a:xfrm>
          <a:prstGeom prst="rect">
            <a:avLst/>
          </a:prstGeom>
        </p:spPr>
        <p:txBody>
          <a:bodyPr wrap="square">
            <a:spAutoFit/>
          </a:bodyPr>
          <a:lstStyle/>
          <a:p>
            <a:pPr algn="just"/>
            <a:r>
              <a:rPr lang="en-US" sz="1000" dirty="0">
                <a:latin typeface="Montserrat" pitchFamily="2" charset="0"/>
              </a:rPr>
              <a:t>In the first months of work, project partners developed an integrated approach combining top-down contributions (institutions, policies, European best practices) with bottom-up inputs (local challenges analysis and community engagement). The main activities carried out included a desk review of the best European experiences on digital twins, with a special focus on the countries directly involved in the project. In parallel, a review of scientific articles and international projects was conducted to outline the state of the art of digital technologies applied to water management These activities were complemented by the collection of needs and criticalities identified in the national pilot sites. The joint work of the partners also led to the drafting of a transnational action plan, which represents the first shared roadmap for resilient water management in the ADRION area.</a:t>
            </a:r>
          </a:p>
          <a:p>
            <a:pPr algn="just"/>
            <a:r>
              <a:rPr lang="en-US" sz="1000" dirty="0">
                <a:latin typeface="Montserrat" pitchFamily="2" charset="0"/>
              </a:rPr>
              <a:t>In the next phases, the project will support each partners to develop specific tools based on the specific issues encountered, within the Pilot area identified where the digital twin framework could work well. </a:t>
            </a:r>
          </a:p>
          <a:p>
            <a:pPr algn="just"/>
            <a:r>
              <a:rPr lang="en-US" sz="1000" dirty="0">
                <a:latin typeface="Montserrat" pitchFamily="2" charset="0"/>
              </a:rPr>
              <a:t>At the same time, meetings with local stakeholders will continue to ensure that the solutions adopted are in line with community needs and shared with the competent authorities.</a:t>
            </a:r>
          </a:p>
        </p:txBody>
      </p:sp>
    </p:spTree>
    <p:extLst>
      <p:ext uri="{BB962C8B-B14F-4D97-AF65-F5344CB8AC3E}">
        <p14:creationId xmlns:p14="http://schemas.microsoft.com/office/powerpoint/2010/main" val="145139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F5560-3AF3-0D40-4CB3-8A4C9DD07C8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ACDEC11-10C7-A8DF-348D-2CF624D574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4103" y="427621"/>
            <a:ext cx="3179297" cy="662080"/>
          </a:xfrm>
          <a:prstGeom prst="rect">
            <a:avLst/>
          </a:prstGeom>
        </p:spPr>
      </p:pic>
      <p:sp>
        <p:nvSpPr>
          <p:cNvPr id="5" name="Rectangle 4">
            <a:extLst>
              <a:ext uri="{FF2B5EF4-FFF2-40B4-BE49-F238E27FC236}">
                <a16:creationId xmlns:a16="http://schemas.microsoft.com/office/drawing/2014/main" id="{E173735E-38E5-1482-217E-F252D43F06A2}"/>
              </a:ext>
            </a:extLst>
          </p:cNvPr>
          <p:cNvSpPr/>
          <p:nvPr/>
        </p:nvSpPr>
        <p:spPr>
          <a:xfrm>
            <a:off x="1" y="9563100"/>
            <a:ext cx="6858000" cy="342900"/>
          </a:xfrm>
          <a:prstGeom prst="rect">
            <a:avLst/>
          </a:prstGeom>
          <a:solidFill>
            <a:srgbClr val="9ACA3C"/>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l-SI"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https://aqua.interreg-ipa-adrion.eu/</a:t>
            </a:r>
          </a:p>
        </p:txBody>
      </p:sp>
      <p:sp>
        <p:nvSpPr>
          <p:cNvPr id="6" name="Rectangle 5">
            <a:extLst>
              <a:ext uri="{FF2B5EF4-FFF2-40B4-BE49-F238E27FC236}">
                <a16:creationId xmlns:a16="http://schemas.microsoft.com/office/drawing/2014/main" id="{FD3060AC-D55B-5456-D3FD-4E19BD98BAFC}"/>
              </a:ext>
            </a:extLst>
          </p:cNvPr>
          <p:cNvSpPr/>
          <p:nvPr/>
        </p:nvSpPr>
        <p:spPr>
          <a:xfrm>
            <a:off x="0" y="0"/>
            <a:ext cx="6869017" cy="342900"/>
          </a:xfrm>
          <a:prstGeom prst="rect">
            <a:avLst/>
          </a:prstGeom>
          <a:solidFill>
            <a:srgbClr val="9ACA3C"/>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4FDBE261-B82E-73BC-9D6E-B53F6B859854}"/>
              </a:ext>
            </a:extLst>
          </p:cNvPr>
          <p:cNvSpPr/>
          <p:nvPr/>
        </p:nvSpPr>
        <p:spPr>
          <a:xfrm>
            <a:off x="3469251" y="1138531"/>
            <a:ext cx="3198250" cy="646331"/>
          </a:xfrm>
          <a:prstGeom prst="rect">
            <a:avLst/>
          </a:prstGeom>
        </p:spPr>
        <p:txBody>
          <a:bodyPr wrap="square">
            <a:spAutoFit/>
          </a:bodyPr>
          <a:lstStyle/>
          <a:p>
            <a:pPr algn="just"/>
            <a:r>
              <a:rPr lang="sl-SI" sz="1200" dirty="0">
                <a:solidFill>
                  <a:srgbClr val="9ACA3C"/>
                </a:solidFill>
                <a:latin typeface="Montserrat Black" pitchFamily="2" charset="0"/>
              </a:rPr>
              <a:t>ENHANCING WATER MANAGEMENT FOR CLIMATE CHANGE RESILIENCE IN ADRIATIC-IONIAN AREA</a:t>
            </a:r>
          </a:p>
        </p:txBody>
      </p:sp>
      <p:sp>
        <p:nvSpPr>
          <p:cNvPr id="15" name="Rectangle 14">
            <a:extLst>
              <a:ext uri="{FF2B5EF4-FFF2-40B4-BE49-F238E27FC236}">
                <a16:creationId xmlns:a16="http://schemas.microsoft.com/office/drawing/2014/main" id="{A192620C-5659-5C74-5C01-A877145E9657}"/>
              </a:ext>
            </a:extLst>
          </p:cNvPr>
          <p:cNvSpPr/>
          <p:nvPr/>
        </p:nvSpPr>
        <p:spPr>
          <a:xfrm>
            <a:off x="246260" y="703949"/>
            <a:ext cx="2782041" cy="784830"/>
          </a:xfrm>
          <a:prstGeom prst="rect">
            <a:avLst/>
          </a:prstGeom>
        </p:spPr>
        <p:txBody>
          <a:bodyPr wrap="square">
            <a:spAutoFit/>
          </a:bodyPr>
          <a:lstStyle/>
          <a:p>
            <a:r>
              <a:rPr lang="sl-SI" sz="1500" dirty="0" err="1">
                <a:solidFill>
                  <a:srgbClr val="9ACA3C"/>
                </a:solidFill>
                <a:latin typeface="Montserrat Black" pitchFamily="2" charset="0"/>
              </a:rPr>
              <a:t>Slovenian</a:t>
            </a:r>
            <a:r>
              <a:rPr lang="sl-SI" sz="1500" dirty="0">
                <a:solidFill>
                  <a:srgbClr val="9ACA3C"/>
                </a:solidFill>
                <a:latin typeface="Montserrat Black" pitchFamily="2" charset="0"/>
              </a:rPr>
              <a:t> </a:t>
            </a:r>
            <a:r>
              <a:rPr lang="en-US" sz="1500" dirty="0">
                <a:solidFill>
                  <a:srgbClr val="9ACA3C"/>
                </a:solidFill>
                <a:latin typeface="Montserrat Black" pitchFamily="2" charset="0"/>
              </a:rPr>
              <a:t>pilot area AND WP1 ACTIVITIES description</a:t>
            </a:r>
            <a:endParaRPr lang="sl-SI" sz="1000" b="1" dirty="0">
              <a:latin typeface="Montserrat" pitchFamily="2" charset="0"/>
            </a:endParaRPr>
          </a:p>
        </p:txBody>
      </p:sp>
      <p:sp>
        <p:nvSpPr>
          <p:cNvPr id="16" name="TextBox 15">
            <a:extLst>
              <a:ext uri="{FF2B5EF4-FFF2-40B4-BE49-F238E27FC236}">
                <a16:creationId xmlns:a16="http://schemas.microsoft.com/office/drawing/2014/main" id="{DC198C7C-D115-1483-239E-D2EAAB9D7712}"/>
              </a:ext>
            </a:extLst>
          </p:cNvPr>
          <p:cNvSpPr txBox="1"/>
          <p:nvPr/>
        </p:nvSpPr>
        <p:spPr>
          <a:xfrm>
            <a:off x="0" y="9178834"/>
            <a:ext cx="6858000" cy="384266"/>
          </a:xfrm>
          <a:prstGeom prst="rect">
            <a:avLst/>
          </a:prstGeom>
          <a:noFill/>
        </p:spPr>
        <p:txBody>
          <a:bodyPr wrap="square" rtlCol="0">
            <a:spAutoFit/>
          </a:bodyPr>
          <a:lstStyle/>
          <a:p>
            <a:endParaRPr lang="sl-SI" dirty="0"/>
          </a:p>
        </p:txBody>
      </p:sp>
      <p:sp>
        <p:nvSpPr>
          <p:cNvPr id="18" name="Text Box 2">
            <a:extLst>
              <a:ext uri="{FF2B5EF4-FFF2-40B4-BE49-F238E27FC236}">
                <a16:creationId xmlns:a16="http://schemas.microsoft.com/office/drawing/2014/main" id="{257087E8-2799-09F8-F840-8229195175AD}"/>
              </a:ext>
            </a:extLst>
          </p:cNvPr>
          <p:cNvSpPr txBox="1">
            <a:spLocks noChangeArrowheads="1"/>
          </p:cNvSpPr>
          <p:nvPr/>
        </p:nvSpPr>
        <p:spPr bwMode="auto">
          <a:xfrm>
            <a:off x="3534308" y="2084243"/>
            <a:ext cx="3159576" cy="3439227"/>
          </a:xfrm>
          <a:prstGeom prst="rect">
            <a:avLst/>
          </a:prstGeom>
          <a:solidFill>
            <a:srgbClr val="F2F7E7"/>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Press contacts</a:t>
            </a:r>
            <a:endParaRPr lang="it-IT" sz="1000" dirty="0">
              <a:solidFill>
                <a:srgbClr val="9ACA3C"/>
              </a:solidFill>
              <a:latin typeface="Montserrat ExtraBold" pitchFamily="2" charset="0"/>
              <a:ea typeface="Calibri" panose="020F0502020204030204" pitchFamily="34" charset="0"/>
              <a:cs typeface="Times New Roman" panose="02020603050405020304" pitchFamily="18" charset="0"/>
            </a:endParaRPr>
          </a:p>
          <a:p>
            <a:pPr>
              <a:lnSpc>
                <a:spcPct val="107000"/>
              </a:lnSpc>
              <a:spcAft>
                <a:spcPts val="800"/>
              </a:spcAft>
            </a:pPr>
            <a:endParaRPr lang="it-IT" sz="1000" dirty="0">
              <a:solidFill>
                <a:srgbClr val="9ACA3C"/>
              </a:solidFill>
              <a:latin typeface="Montserrat ExtraBold" pitchFamily="2" charset="0"/>
              <a:ea typeface="Calibri" panose="020F0502020204030204" pitchFamily="34" charset="0"/>
              <a:cs typeface="Times New Roman" panose="02020603050405020304" pitchFamily="18" charset="0"/>
            </a:endParaRPr>
          </a:p>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Co-funding statement </a:t>
            </a:r>
            <a:endParaRPr lang="it-IT" sz="1000" dirty="0">
              <a:solidFill>
                <a:srgbClr val="9ACA3C"/>
              </a:solidFill>
              <a:latin typeface="Montserrat ExtraBold" pitchFamily="2"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latin typeface="Montserrat Light" pitchFamily="2" charset="0"/>
                <a:ea typeface="Calibri" panose="020F0502020204030204" pitchFamily="34" charset="0"/>
                <a:cs typeface="Times New Roman" panose="02020603050405020304" pitchFamily="18" charset="0"/>
              </a:rPr>
              <a:t>This project is co-funded by the European Union under the Interreg IPA ADRION </a:t>
            </a:r>
            <a:r>
              <a:rPr lang="en-US" sz="1000" dirty="0" err="1">
                <a:latin typeface="Montserrat Light" pitchFamily="2" charset="0"/>
                <a:ea typeface="Calibri" panose="020F0502020204030204" pitchFamily="34" charset="0"/>
                <a:cs typeface="Times New Roman" panose="02020603050405020304" pitchFamily="18" charset="0"/>
              </a:rPr>
              <a:t>programme</a:t>
            </a:r>
            <a:r>
              <a:rPr lang="en-US" sz="1000" dirty="0">
                <a:latin typeface="Montserrat Light" pitchFamily="2" charset="0"/>
                <a:ea typeface="Calibri" panose="020F0502020204030204" pitchFamily="34" charset="0"/>
                <a:cs typeface="Times New Roman" panose="02020603050405020304" pitchFamily="18" charset="0"/>
              </a:rPr>
              <a:t>.</a:t>
            </a:r>
          </a:p>
          <a:p>
            <a:pPr>
              <a:lnSpc>
                <a:spcPct val="107000"/>
              </a:lnSpc>
              <a:spcAft>
                <a:spcPts val="800"/>
              </a:spcAft>
            </a:pPr>
            <a:r>
              <a:rPr lang="sl-SI" sz="1000" dirty="0">
                <a:solidFill>
                  <a:srgbClr val="9ACA3C"/>
                </a:solidFill>
                <a:latin typeface="Montserrat ExtraBold" pitchFamily="2" charset="0"/>
                <a:ea typeface="Calibri" panose="020F0502020204030204" pitchFamily="34" charset="0"/>
                <a:cs typeface="Times New Roman" panose="02020603050405020304" pitchFamily="18" charset="0"/>
              </a:rPr>
              <a:t>Disclaimer</a:t>
            </a:r>
            <a:endParaRPr lang="it-IT" sz="1000" dirty="0">
              <a:solidFill>
                <a:srgbClr val="9ACA3C"/>
              </a:solidFill>
              <a:latin typeface="Montserrat ExtraBold" pitchFamily="2"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latin typeface="Montserrat Light" pitchFamily="2" charset="0"/>
                <a:ea typeface="Calibri" panose="020F0502020204030204" pitchFamily="34" charset="0"/>
                <a:cs typeface="Times New Roman" panose="02020603050405020304" pitchFamily="18" charset="0"/>
              </a:rPr>
              <a:t>The content of this press release is the sole responsibility of the author and can under no circumstances be regarded as reflecting the position of the European Union and/or IPA ADRION </a:t>
            </a:r>
            <a:r>
              <a:rPr lang="en-US" sz="1000" dirty="0" err="1">
                <a:latin typeface="Montserrat Light" pitchFamily="2" charset="0"/>
                <a:ea typeface="Calibri" panose="020F0502020204030204" pitchFamily="34" charset="0"/>
                <a:cs typeface="Times New Roman" panose="02020603050405020304" pitchFamily="18" charset="0"/>
              </a:rPr>
              <a:t>programme</a:t>
            </a:r>
            <a:r>
              <a:rPr lang="en-US" sz="1000" dirty="0">
                <a:latin typeface="Montserrat Light" pitchFamily="2" charset="0"/>
                <a:ea typeface="Calibri" panose="020F0502020204030204" pitchFamily="34" charset="0"/>
                <a:cs typeface="Times New Roman" panose="02020603050405020304" pitchFamily="18" charset="0"/>
              </a:rPr>
              <a:t> authorities</a:t>
            </a:r>
            <a:endParaRPr lang="sl-SI" sz="1000" dirty="0">
              <a:effectLst/>
              <a:latin typeface="Montserrat ExtraBold" pitchFamily="2" charset="0"/>
              <a:ea typeface="Calibri" panose="020F0502020204030204" pitchFamily="34" charset="0"/>
              <a:cs typeface="Times New Roman" panose="02020603050405020304" pitchFamily="18" charset="0"/>
            </a:endParaRPr>
          </a:p>
        </p:txBody>
      </p:sp>
      <p:sp>
        <p:nvSpPr>
          <p:cNvPr id="10" name="Rectangle 12">
            <a:extLst>
              <a:ext uri="{FF2B5EF4-FFF2-40B4-BE49-F238E27FC236}">
                <a16:creationId xmlns:a16="http://schemas.microsoft.com/office/drawing/2014/main" id="{4FDBE261-B82E-73BC-9D6E-B53F6B859854}"/>
              </a:ext>
            </a:extLst>
          </p:cNvPr>
          <p:cNvSpPr/>
          <p:nvPr/>
        </p:nvSpPr>
        <p:spPr>
          <a:xfrm>
            <a:off x="3534308" y="5644585"/>
            <a:ext cx="3198250" cy="276999"/>
          </a:xfrm>
          <a:prstGeom prst="rect">
            <a:avLst/>
          </a:prstGeom>
        </p:spPr>
        <p:txBody>
          <a:bodyPr wrap="square">
            <a:spAutoFit/>
          </a:bodyPr>
          <a:lstStyle/>
          <a:p>
            <a:pPr algn="just"/>
            <a:r>
              <a:rPr lang="it-IT" sz="1200" dirty="0">
                <a:solidFill>
                  <a:srgbClr val="9ACA3C"/>
                </a:solidFill>
                <a:latin typeface="Montserrat Black" pitchFamily="2" charset="0"/>
              </a:rPr>
              <a:t>IMAGE</a:t>
            </a:r>
            <a:endParaRPr lang="sl-SI" sz="1200" dirty="0">
              <a:solidFill>
                <a:srgbClr val="9ACA3C"/>
              </a:solidFill>
              <a:latin typeface="Montserrat Black" pitchFamily="2" charset="0"/>
            </a:endParaRPr>
          </a:p>
        </p:txBody>
      </p:sp>
      <p:sp>
        <p:nvSpPr>
          <p:cNvPr id="11" name="Rectangle 10"/>
          <p:cNvSpPr/>
          <p:nvPr/>
        </p:nvSpPr>
        <p:spPr>
          <a:xfrm>
            <a:off x="117155" y="1605630"/>
            <a:ext cx="3218400" cy="4970079"/>
          </a:xfrm>
          <a:prstGeom prst="rect">
            <a:avLst/>
          </a:prstGeom>
        </p:spPr>
        <p:txBody>
          <a:bodyPr wrap="square">
            <a:spAutoFit/>
          </a:bodyPr>
          <a:lstStyle/>
          <a:p>
            <a:pPr>
              <a:lnSpc>
                <a:spcPct val="107000"/>
              </a:lnSpc>
              <a:spcAft>
                <a:spcPts val="800"/>
              </a:spcAft>
            </a:pPr>
            <a:r>
              <a:rPr lang="en-GB" sz="1000" dirty="0">
                <a:latin typeface="Montserrat" pitchFamily="2" charset="0"/>
                <a:ea typeface="Calibri" panose="020F0502020204030204" pitchFamily="34" charset="0"/>
                <a:cs typeface="Times New Roman" panose="02020603050405020304" pitchFamily="18" charset="0"/>
              </a:rPr>
              <a:t>The Municipality of Ljubljana relies on two important aquifers for its drinking water supply: </a:t>
            </a:r>
            <a:r>
              <a:rPr lang="en-GB" sz="1000" b="1" dirty="0" err="1">
                <a:latin typeface="Montserrat" pitchFamily="2" charset="0"/>
                <a:ea typeface="Calibri" panose="020F0502020204030204" pitchFamily="34" charset="0"/>
                <a:cs typeface="Times New Roman" panose="02020603050405020304" pitchFamily="18" charset="0"/>
              </a:rPr>
              <a:t>Ljubljansko</a:t>
            </a:r>
            <a:r>
              <a:rPr lang="en-GB" sz="1000" b="1" dirty="0">
                <a:latin typeface="Montserrat" pitchFamily="2" charset="0"/>
                <a:ea typeface="Calibri" panose="020F0502020204030204" pitchFamily="34" charset="0"/>
                <a:cs typeface="Times New Roman" panose="02020603050405020304" pitchFamily="18" charset="0"/>
              </a:rPr>
              <a:t> </a:t>
            </a:r>
            <a:r>
              <a:rPr lang="en-GB" sz="1000" b="1" dirty="0" err="1">
                <a:latin typeface="Montserrat" pitchFamily="2" charset="0"/>
                <a:ea typeface="Calibri" panose="020F0502020204030204" pitchFamily="34" charset="0"/>
                <a:cs typeface="Times New Roman" panose="02020603050405020304" pitchFamily="18" charset="0"/>
              </a:rPr>
              <a:t>polje</a:t>
            </a:r>
            <a:r>
              <a:rPr lang="en-GB" sz="1000" b="1" dirty="0">
                <a:latin typeface="Montserrat" pitchFamily="2" charset="0"/>
                <a:ea typeface="Calibri" panose="020F0502020204030204" pitchFamily="34" charset="0"/>
                <a:cs typeface="Times New Roman" panose="02020603050405020304" pitchFamily="18" charset="0"/>
              </a:rPr>
              <a:t> and </a:t>
            </a:r>
            <a:r>
              <a:rPr lang="en-GB" sz="1000" b="1" dirty="0" err="1">
                <a:latin typeface="Montserrat" pitchFamily="2" charset="0"/>
                <a:ea typeface="Calibri" panose="020F0502020204030204" pitchFamily="34" charset="0"/>
                <a:cs typeface="Times New Roman" panose="02020603050405020304" pitchFamily="18" charset="0"/>
              </a:rPr>
              <a:t>Ljubljansko</a:t>
            </a:r>
            <a:r>
              <a:rPr lang="en-GB" sz="1000" b="1" dirty="0">
                <a:latin typeface="Montserrat" pitchFamily="2" charset="0"/>
                <a:ea typeface="Calibri" panose="020F0502020204030204" pitchFamily="34" charset="0"/>
                <a:cs typeface="Times New Roman" panose="02020603050405020304" pitchFamily="18" charset="0"/>
              </a:rPr>
              <a:t> </a:t>
            </a:r>
            <a:r>
              <a:rPr lang="en-GB" sz="1000" b="1" dirty="0" err="1">
                <a:latin typeface="Montserrat" pitchFamily="2" charset="0"/>
                <a:ea typeface="Calibri" panose="020F0502020204030204" pitchFamily="34" charset="0"/>
                <a:cs typeface="Times New Roman" panose="02020603050405020304" pitchFamily="18" charset="0"/>
              </a:rPr>
              <a:t>barje</a:t>
            </a:r>
            <a:r>
              <a:rPr lang="en-GB" sz="1000" dirty="0">
                <a:latin typeface="Montserrat" pitchFamily="2" charset="0"/>
                <a:ea typeface="Calibri" panose="020F0502020204030204" pitchFamily="34" charset="0"/>
                <a:cs typeface="Times New Roman" panose="02020603050405020304" pitchFamily="18" charset="0"/>
              </a:rPr>
              <a:t>. </a:t>
            </a:r>
            <a:r>
              <a:rPr lang="en-GB" sz="1000" dirty="0" err="1">
                <a:latin typeface="Montserrat" pitchFamily="2" charset="0"/>
                <a:ea typeface="Calibri" panose="020F0502020204030204" pitchFamily="34" charset="0"/>
                <a:cs typeface="Times New Roman" panose="02020603050405020304" pitchFamily="18" charset="0"/>
              </a:rPr>
              <a:t>Ljubljansko</a:t>
            </a:r>
            <a:r>
              <a:rPr lang="en-GB" sz="1000" dirty="0">
                <a:latin typeface="Montserrat" pitchFamily="2" charset="0"/>
                <a:ea typeface="Calibri" panose="020F0502020204030204" pitchFamily="34" charset="0"/>
                <a:cs typeface="Times New Roman" panose="02020603050405020304" pitchFamily="18" charset="0"/>
              </a:rPr>
              <a:t> </a:t>
            </a:r>
            <a:r>
              <a:rPr lang="en-GB" sz="1000" dirty="0" err="1">
                <a:latin typeface="Montserrat" pitchFamily="2" charset="0"/>
                <a:ea typeface="Calibri" panose="020F0502020204030204" pitchFamily="34" charset="0"/>
                <a:cs typeface="Times New Roman" panose="02020603050405020304" pitchFamily="18" charset="0"/>
              </a:rPr>
              <a:t>polje</a:t>
            </a:r>
            <a:r>
              <a:rPr lang="en-GB" sz="1000" dirty="0">
                <a:latin typeface="Montserrat" pitchFamily="2" charset="0"/>
                <a:ea typeface="Calibri" panose="020F0502020204030204" pitchFamily="34" charset="0"/>
                <a:cs typeface="Times New Roman" panose="02020603050405020304" pitchFamily="18" charset="0"/>
              </a:rPr>
              <a:t> is an </a:t>
            </a:r>
            <a:r>
              <a:rPr lang="en-GB" sz="1000" b="1" dirty="0">
                <a:latin typeface="Montserrat" pitchFamily="2" charset="0"/>
                <a:ea typeface="Calibri" panose="020F0502020204030204" pitchFamily="34" charset="0"/>
                <a:cs typeface="Times New Roman" panose="02020603050405020304" pitchFamily="18" charset="0"/>
              </a:rPr>
              <a:t>unconfined </a:t>
            </a:r>
            <a:r>
              <a:rPr lang="en-GB" sz="1000" b="1" dirty="0" err="1">
                <a:latin typeface="Montserrat" pitchFamily="2" charset="0"/>
                <a:ea typeface="Calibri" panose="020F0502020204030204" pitchFamily="34" charset="0"/>
                <a:cs typeface="Times New Roman" panose="02020603050405020304" pitchFamily="18" charset="0"/>
              </a:rPr>
              <a:t>intergranular</a:t>
            </a:r>
            <a:r>
              <a:rPr lang="en-GB" sz="1000" b="1" dirty="0">
                <a:latin typeface="Montserrat" pitchFamily="2" charset="0"/>
                <a:ea typeface="Calibri" panose="020F0502020204030204" pitchFamily="34" charset="0"/>
                <a:cs typeface="Times New Roman" panose="02020603050405020304" pitchFamily="18" charset="0"/>
              </a:rPr>
              <a:t> aquifer</a:t>
            </a:r>
            <a:r>
              <a:rPr lang="en-GB" sz="1000" dirty="0">
                <a:latin typeface="Montserrat" pitchFamily="2" charset="0"/>
                <a:ea typeface="Calibri" panose="020F0502020204030204" pitchFamily="34" charset="0"/>
                <a:cs typeface="Times New Roman" panose="02020603050405020304" pitchFamily="18" charset="0"/>
              </a:rPr>
              <a:t>, that is recharged by rainfall, the Sava River, and groundwater inflow. The Sava River plays a crucial hydrodynamic role, as it significantly recharging the aquifer. </a:t>
            </a:r>
            <a:r>
              <a:rPr lang="en-GB" sz="1000" dirty="0" err="1">
                <a:latin typeface="Montserrat" pitchFamily="2" charset="0"/>
                <a:ea typeface="Calibri" panose="020F0502020204030204" pitchFamily="34" charset="0"/>
                <a:cs typeface="Times New Roman" panose="02020603050405020304" pitchFamily="18" charset="0"/>
              </a:rPr>
              <a:t>Ljubljansko</a:t>
            </a:r>
            <a:r>
              <a:rPr lang="en-GB" sz="1000" dirty="0">
                <a:latin typeface="Montserrat" pitchFamily="2" charset="0"/>
                <a:ea typeface="Calibri" panose="020F0502020204030204" pitchFamily="34" charset="0"/>
                <a:cs typeface="Times New Roman" panose="02020603050405020304" pitchFamily="18" charset="0"/>
              </a:rPr>
              <a:t> </a:t>
            </a:r>
            <a:r>
              <a:rPr lang="en-GB" sz="1000" dirty="0" err="1">
                <a:latin typeface="Montserrat" pitchFamily="2" charset="0"/>
                <a:ea typeface="Calibri" panose="020F0502020204030204" pitchFamily="34" charset="0"/>
                <a:cs typeface="Times New Roman" panose="02020603050405020304" pitchFamily="18" charset="0"/>
              </a:rPr>
              <a:t>polje</a:t>
            </a:r>
            <a:r>
              <a:rPr lang="en-GB" sz="1000" dirty="0">
                <a:latin typeface="Montserrat" pitchFamily="2" charset="0"/>
                <a:ea typeface="Calibri" panose="020F0502020204030204" pitchFamily="34" charset="0"/>
                <a:cs typeface="Times New Roman" panose="02020603050405020304" pitchFamily="18" charset="0"/>
              </a:rPr>
              <a:t> is definitely an urban aquifer, but the prevailing land use is agricultural (43%). Urban areas have spread from the city centre along the main roads towards the boarders of the aquifer and cover 41% of the area. The quantitative and qualitative state of groundwater reflects land use and the increase in impermeable surfaces.</a:t>
            </a:r>
            <a:endParaRPr lang="sl-SI"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latin typeface="Montserrat" pitchFamily="2" charset="0"/>
                <a:ea typeface="Calibri" panose="020F0502020204030204" pitchFamily="34" charset="0"/>
                <a:cs typeface="Times New Roman" panose="02020603050405020304" pitchFamily="18" charset="0"/>
              </a:rPr>
              <a:t>The </a:t>
            </a:r>
            <a:r>
              <a:rPr lang="en-GB" sz="1000" dirty="0" err="1">
                <a:latin typeface="Montserrat" pitchFamily="2" charset="0"/>
                <a:ea typeface="Calibri" panose="020F0502020204030204" pitchFamily="34" charset="0"/>
                <a:cs typeface="Times New Roman" panose="02020603050405020304" pitchFamily="18" charset="0"/>
              </a:rPr>
              <a:t>Ljubljansko</a:t>
            </a:r>
            <a:r>
              <a:rPr lang="en-GB" sz="1000" dirty="0">
                <a:latin typeface="Montserrat" pitchFamily="2" charset="0"/>
                <a:ea typeface="Calibri" panose="020F0502020204030204" pitchFamily="34" charset="0"/>
                <a:cs typeface="Times New Roman" panose="02020603050405020304" pitchFamily="18" charset="0"/>
              </a:rPr>
              <a:t> </a:t>
            </a:r>
            <a:r>
              <a:rPr lang="en-GB" sz="1000" dirty="0" err="1">
                <a:latin typeface="Montserrat" pitchFamily="2" charset="0"/>
                <a:ea typeface="Calibri" panose="020F0502020204030204" pitchFamily="34" charset="0"/>
                <a:cs typeface="Times New Roman" panose="02020603050405020304" pitchFamily="18" charset="0"/>
              </a:rPr>
              <a:t>barje</a:t>
            </a:r>
            <a:r>
              <a:rPr lang="en-GB" sz="1000" dirty="0">
                <a:latin typeface="Montserrat" pitchFamily="2" charset="0"/>
                <a:ea typeface="Calibri" panose="020F0502020204030204" pitchFamily="34" charset="0"/>
                <a:cs typeface="Times New Roman" panose="02020603050405020304" pitchFamily="18" charset="0"/>
              </a:rPr>
              <a:t> aquifer is located in the central part of Slovenia. The Brest well field is located on the </a:t>
            </a:r>
            <a:r>
              <a:rPr lang="en-GB" sz="1000" dirty="0" err="1">
                <a:latin typeface="Montserrat" pitchFamily="2" charset="0"/>
                <a:ea typeface="Calibri" panose="020F0502020204030204" pitchFamily="34" charset="0"/>
                <a:cs typeface="Times New Roman" panose="02020603050405020304" pitchFamily="18" charset="0"/>
              </a:rPr>
              <a:t>Iška</a:t>
            </a:r>
            <a:r>
              <a:rPr lang="en-GB" sz="1000" dirty="0">
                <a:latin typeface="Montserrat" pitchFamily="2" charset="0"/>
                <a:ea typeface="Calibri" panose="020F0502020204030204" pitchFamily="34" charset="0"/>
                <a:cs typeface="Times New Roman" panose="02020603050405020304" pitchFamily="18" charset="0"/>
              </a:rPr>
              <a:t> fan, where the gravel sediments of the </a:t>
            </a:r>
            <a:r>
              <a:rPr lang="en-GB" sz="1000" dirty="0" err="1">
                <a:latin typeface="Montserrat" pitchFamily="2" charset="0"/>
                <a:ea typeface="Calibri" panose="020F0502020204030204" pitchFamily="34" charset="0"/>
                <a:cs typeface="Times New Roman" panose="02020603050405020304" pitchFamily="18" charset="0"/>
              </a:rPr>
              <a:t>Iška</a:t>
            </a:r>
            <a:r>
              <a:rPr lang="en-GB" sz="1000" dirty="0">
                <a:latin typeface="Montserrat" pitchFamily="2" charset="0"/>
                <a:ea typeface="Calibri" panose="020F0502020204030204" pitchFamily="34" charset="0"/>
                <a:cs typeface="Times New Roman" panose="02020603050405020304" pitchFamily="18" charset="0"/>
              </a:rPr>
              <a:t> River and the lake sediments intersect. The area lies in the </a:t>
            </a:r>
            <a:r>
              <a:rPr lang="en-GB" sz="1000" dirty="0" err="1">
                <a:latin typeface="Montserrat" pitchFamily="2" charset="0"/>
                <a:ea typeface="Calibri" panose="020F0502020204030204" pitchFamily="34" charset="0"/>
                <a:cs typeface="Times New Roman" panose="02020603050405020304" pitchFamily="18" charset="0"/>
              </a:rPr>
              <a:t>Ljubljansko</a:t>
            </a:r>
            <a:r>
              <a:rPr lang="en-GB" sz="1000" dirty="0">
                <a:latin typeface="Montserrat" pitchFamily="2" charset="0"/>
                <a:ea typeface="Calibri" panose="020F0502020204030204" pitchFamily="34" charset="0"/>
                <a:cs typeface="Times New Roman" panose="02020603050405020304" pitchFamily="18" charset="0"/>
              </a:rPr>
              <a:t> </a:t>
            </a:r>
            <a:r>
              <a:rPr lang="en-GB" sz="1000" dirty="0" err="1">
                <a:latin typeface="Montserrat" pitchFamily="2" charset="0"/>
                <a:ea typeface="Calibri" panose="020F0502020204030204" pitchFamily="34" charset="0"/>
                <a:cs typeface="Times New Roman" panose="02020603050405020304" pitchFamily="18" charset="0"/>
              </a:rPr>
              <a:t>barje</a:t>
            </a:r>
            <a:r>
              <a:rPr lang="en-GB" sz="1000" dirty="0">
                <a:latin typeface="Montserrat" pitchFamily="2" charset="0"/>
                <a:ea typeface="Calibri" panose="020F0502020204030204" pitchFamily="34" charset="0"/>
                <a:cs typeface="Times New Roman" panose="02020603050405020304" pitchFamily="18" charset="0"/>
              </a:rPr>
              <a:t> Nature Park, in the Natura 2000 area and in drinking water protection zones.  Arable land and settlements with infrastructure are the predominant land use. Due to the steep slopes in the upper part of </a:t>
            </a:r>
            <a:r>
              <a:rPr lang="en-GB" sz="1000" dirty="0" err="1">
                <a:latin typeface="Montserrat" pitchFamily="2" charset="0"/>
                <a:ea typeface="Calibri" panose="020F0502020204030204" pitchFamily="34" charset="0"/>
                <a:cs typeface="Times New Roman" panose="02020603050405020304" pitchFamily="18" charset="0"/>
              </a:rPr>
              <a:t>Iška</a:t>
            </a:r>
            <a:r>
              <a:rPr lang="en-GB" sz="1000" dirty="0">
                <a:latin typeface="Montserrat" pitchFamily="2" charset="0"/>
                <a:ea typeface="Calibri" panose="020F0502020204030204" pitchFamily="34" charset="0"/>
                <a:cs typeface="Times New Roman" panose="02020603050405020304" pitchFamily="18" charset="0"/>
              </a:rPr>
              <a:t> catchment area, surface runoff is immediate, especially in autumn and winter, when </a:t>
            </a:r>
            <a:r>
              <a:rPr lang="en-GB" sz="1000" b="1" dirty="0">
                <a:latin typeface="Montserrat" pitchFamily="2" charset="0"/>
                <a:ea typeface="Calibri" panose="020F0502020204030204" pitchFamily="34" charset="0"/>
                <a:cs typeface="Times New Roman" panose="02020603050405020304" pitchFamily="18" charset="0"/>
              </a:rPr>
              <a:t>flooding </a:t>
            </a:r>
            <a:r>
              <a:rPr lang="en-GB" sz="1000" dirty="0">
                <a:latin typeface="Montserrat" pitchFamily="2" charset="0"/>
                <a:ea typeface="Calibri" panose="020F0502020204030204" pitchFamily="34" charset="0"/>
                <a:cs typeface="Times New Roman" panose="02020603050405020304" pitchFamily="18" charset="0"/>
              </a:rPr>
              <a:t>is frequent. </a:t>
            </a:r>
            <a:endParaRPr lang="sl-SI" sz="1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2" name="Slika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94704" y="5945437"/>
            <a:ext cx="2209799" cy="1657349"/>
          </a:xfrm>
          <a:prstGeom prst="rect">
            <a:avLst/>
          </a:prstGeom>
          <a:noFill/>
          <a:ln>
            <a:noFill/>
          </a:ln>
        </p:spPr>
      </p:pic>
      <p:sp>
        <p:nvSpPr>
          <p:cNvPr id="14" name="TextBox 13"/>
          <p:cNvSpPr txBox="1"/>
          <p:nvPr/>
        </p:nvSpPr>
        <p:spPr>
          <a:xfrm>
            <a:off x="3523291" y="7606425"/>
            <a:ext cx="2210400" cy="215444"/>
          </a:xfrm>
          <a:prstGeom prst="rect">
            <a:avLst/>
          </a:prstGeom>
          <a:noFill/>
        </p:spPr>
        <p:txBody>
          <a:bodyPr wrap="square" rtlCol="0">
            <a:spAutoFit/>
          </a:bodyPr>
          <a:lstStyle/>
          <a:p>
            <a:r>
              <a:rPr lang="en-GB" sz="800" dirty="0">
                <a:latin typeface="Montserrat" pitchFamily="2" charset="0"/>
              </a:rPr>
              <a:t>Brest well field flooding in 2010</a:t>
            </a:r>
            <a:r>
              <a:rPr lang="en-GB" sz="800" dirty="0"/>
              <a:t>.</a:t>
            </a:r>
          </a:p>
        </p:txBody>
      </p:sp>
      <p:pic>
        <p:nvPicPr>
          <p:cNvPr id="17" name="Picture 16" descr="P000198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3594103" y="7853329"/>
            <a:ext cx="2210400" cy="14736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3542401" y="9345282"/>
            <a:ext cx="2210400" cy="215444"/>
          </a:xfrm>
          <a:prstGeom prst="rect">
            <a:avLst/>
          </a:prstGeom>
          <a:noFill/>
        </p:spPr>
        <p:txBody>
          <a:bodyPr wrap="square" rtlCol="0">
            <a:spAutoFit/>
          </a:bodyPr>
          <a:lstStyle/>
          <a:p>
            <a:r>
              <a:rPr lang="en-GB" sz="800" dirty="0" err="1">
                <a:latin typeface="Montserrat" pitchFamily="2" charset="0"/>
              </a:rPr>
              <a:t>Hrastje</a:t>
            </a:r>
            <a:r>
              <a:rPr lang="en-GB" sz="800" dirty="0">
                <a:latin typeface="Montserrat" pitchFamily="2" charset="0"/>
              </a:rPr>
              <a:t> well field in </a:t>
            </a:r>
            <a:r>
              <a:rPr lang="en-GB" sz="800" dirty="0" err="1">
                <a:latin typeface="Montserrat" pitchFamily="2" charset="0"/>
              </a:rPr>
              <a:t>Ljubljansko</a:t>
            </a:r>
            <a:r>
              <a:rPr lang="en-GB" sz="800" dirty="0">
                <a:latin typeface="Montserrat" pitchFamily="2" charset="0"/>
              </a:rPr>
              <a:t> </a:t>
            </a:r>
            <a:r>
              <a:rPr lang="en-GB" sz="800" dirty="0" err="1">
                <a:latin typeface="Montserrat" pitchFamily="2" charset="0"/>
              </a:rPr>
              <a:t>polj</a:t>
            </a:r>
            <a:r>
              <a:rPr lang="sl-SI" sz="800" dirty="0">
                <a:latin typeface="Montserrat" pitchFamily="2" charset="0"/>
              </a:rPr>
              <a:t>e</a:t>
            </a:r>
            <a:r>
              <a:rPr lang="en-GB" sz="800" dirty="0"/>
              <a:t>.</a:t>
            </a:r>
          </a:p>
        </p:txBody>
      </p:sp>
    </p:spTree>
    <p:extLst>
      <p:ext uri="{BB962C8B-B14F-4D97-AF65-F5344CB8AC3E}">
        <p14:creationId xmlns:p14="http://schemas.microsoft.com/office/powerpoint/2010/main" val="3254513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1394</TotalTime>
  <Words>889</Words>
  <Application>Microsoft Office PowerPoint</Application>
  <PresentationFormat>A4 (210 x 297 mm)</PresentationFormat>
  <Paragraphs>30</Paragraphs>
  <Slides>2</Slides>
  <Notes>0</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2</vt:i4>
      </vt:variant>
    </vt:vector>
  </HeadingPairs>
  <TitlesOfParts>
    <vt:vector size="10" baseType="lpstr">
      <vt:lpstr>Arial</vt:lpstr>
      <vt:lpstr>Calibri</vt:lpstr>
      <vt:lpstr>Calibri Light</vt:lpstr>
      <vt:lpstr>Montserrat</vt:lpstr>
      <vt:lpstr>Montserrat Black</vt:lpstr>
      <vt:lpstr>Montserrat ExtraBold</vt:lpstr>
      <vt:lpstr>Montserrat Light</vt:lpstr>
      <vt:lpstr>Office Theme</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Torkar, Anja</dc:creator>
  <cp:lastModifiedBy>Nuša Peklaj</cp:lastModifiedBy>
  <cp:revision>34</cp:revision>
  <dcterms:created xsi:type="dcterms:W3CDTF">2025-05-22T12:39:27Z</dcterms:created>
  <dcterms:modified xsi:type="dcterms:W3CDTF">2025-08-29T11:06:02Z</dcterms:modified>
</cp:coreProperties>
</file>